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7"/>
  </p:notesMasterIdLst>
  <p:sldIdLst>
    <p:sldId id="276" r:id="rId4"/>
    <p:sldId id="297" r:id="rId5"/>
    <p:sldId id="295" r:id="rId6"/>
  </p:sldIdLst>
  <p:sldSz cx="14757400" cy="10261600"/>
  <p:notesSz cx="9926638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83D"/>
    <a:srgbClr val="DCDDDE"/>
    <a:srgbClr val="BCBEC0"/>
    <a:srgbClr val="CCCCCC"/>
    <a:srgbClr val="E1CDAC"/>
    <a:srgbClr val="B8B8AB"/>
    <a:srgbClr val="80857E"/>
    <a:srgbClr val="8F6022"/>
    <a:srgbClr val="000000"/>
    <a:srgbClr val="A1A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28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258" cy="340725"/>
          </a:xfrm>
          <a:prstGeom prst="rect">
            <a:avLst/>
          </a:prstGeom>
        </p:spPr>
        <p:txBody>
          <a:bodyPr vert="horz" lIns="61118" tIns="30559" rIns="61118" bIns="30559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244" y="0"/>
            <a:ext cx="4301258" cy="340725"/>
          </a:xfrm>
          <a:prstGeom prst="rect">
            <a:avLst/>
          </a:prstGeom>
        </p:spPr>
        <p:txBody>
          <a:bodyPr vert="horz" lIns="61118" tIns="30559" rIns="61118" bIns="30559" rtlCol="0"/>
          <a:lstStyle>
            <a:lvl1pPr algn="r">
              <a:defRPr sz="800"/>
            </a:lvl1pPr>
          </a:lstStyle>
          <a:p>
            <a:fld id="{42E9DE11-4C67-4D53-A42C-DCA5792D1AEB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13113" y="849313"/>
            <a:ext cx="33004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118" tIns="30559" rIns="61118" bIns="3055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091" y="3271592"/>
            <a:ext cx="7940456" cy="2676374"/>
          </a:xfrm>
          <a:prstGeom prst="rect">
            <a:avLst/>
          </a:prstGeom>
        </p:spPr>
        <p:txBody>
          <a:bodyPr vert="horz" lIns="61118" tIns="30559" rIns="61118" bIns="305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950"/>
            <a:ext cx="4301258" cy="340725"/>
          </a:xfrm>
          <a:prstGeom prst="rect">
            <a:avLst/>
          </a:prstGeom>
        </p:spPr>
        <p:txBody>
          <a:bodyPr vert="horz" lIns="61118" tIns="30559" rIns="61118" bIns="30559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244" y="6456950"/>
            <a:ext cx="4301258" cy="340725"/>
          </a:xfrm>
          <a:prstGeom prst="rect">
            <a:avLst/>
          </a:prstGeom>
        </p:spPr>
        <p:txBody>
          <a:bodyPr vert="horz" lIns="61118" tIns="30559" rIns="61118" bIns="30559" rtlCol="0" anchor="b"/>
          <a:lstStyle>
            <a:lvl1pPr algn="r">
              <a:defRPr sz="800"/>
            </a:lvl1pPr>
          </a:lstStyle>
          <a:p>
            <a:fld id="{9439D45F-E8B7-4F32-B278-B72E2E8D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0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380605" cy="10062210"/>
          </a:xfrm>
          <a:custGeom>
            <a:avLst/>
            <a:gdLst/>
            <a:ahLst/>
            <a:cxnLst/>
            <a:rect l="l" t="t" r="r" b="b"/>
            <a:pathLst>
              <a:path w="7380605" h="10062210">
                <a:moveTo>
                  <a:pt x="0" y="10061994"/>
                </a:moveTo>
                <a:lnTo>
                  <a:pt x="7379995" y="10061994"/>
                </a:lnTo>
                <a:lnTo>
                  <a:pt x="7379995" y="0"/>
                </a:lnTo>
                <a:lnTo>
                  <a:pt x="0" y="0"/>
                </a:lnTo>
                <a:lnTo>
                  <a:pt x="0" y="10061994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1300" y="822563"/>
            <a:ext cx="3414395" cy="1214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A1083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07757" y="5746496"/>
            <a:ext cx="5169535" cy="256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A1083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A1083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9252" y="2360168"/>
            <a:ext cx="3212496" cy="6772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03300" y="2360168"/>
            <a:ext cx="3212496" cy="6772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A1083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5537" y="514598"/>
            <a:ext cx="5115560" cy="6185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A1083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894" y="3164827"/>
            <a:ext cx="6592570" cy="2626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10917" y="9543288"/>
            <a:ext cx="2363216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9252" y="9543288"/>
            <a:ext cx="1698561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17236" y="9543288"/>
            <a:ext cx="1698561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BEA9E26F-BE3C-B4BD-A60F-B00424F8F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57788"/>
            <a:ext cx="14855826" cy="1044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8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2">
            <a:extLst>
              <a:ext uri="{FF2B5EF4-FFF2-40B4-BE49-F238E27FC236}">
                <a16:creationId xmlns:a16="http://schemas.microsoft.com/office/drawing/2014/main" id="{88523A5E-346A-DD34-0CB5-8DB04D81D2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537" y="514598"/>
            <a:ext cx="5115560" cy="612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lang="en-GB" spc="-10" dirty="0"/>
              <a:t>DUCATO PRICE LIST</a:t>
            </a:r>
            <a:br>
              <a:rPr lang="en-GB" spc="-10" dirty="0"/>
            </a:br>
            <a:r>
              <a:rPr lang="en-GB" sz="1400" spc="-10" dirty="0"/>
              <a:t>1</a:t>
            </a:r>
            <a:r>
              <a:rPr lang="en-GB" sz="1400" spc="-10" baseline="30000" dirty="0"/>
              <a:t>st</a:t>
            </a:r>
            <a:r>
              <a:rPr lang="en-GB" sz="1400" spc="-10" dirty="0"/>
              <a:t> November 2023</a:t>
            </a:r>
            <a:endParaRPr spc="-1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F6AE361-F4A2-E7C1-6B57-80D862147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78493"/>
              </p:ext>
            </p:extLst>
          </p:nvPr>
        </p:nvGraphicFramePr>
        <p:xfrm>
          <a:off x="436561" y="1332807"/>
          <a:ext cx="3965318" cy="6020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318">
                  <a:extLst>
                    <a:ext uri="{9D8B030D-6E8A-4147-A177-3AD203B41FA5}">
                      <a16:colId xmlns:a16="http://schemas.microsoft.com/office/drawing/2014/main" val="3395155015"/>
                    </a:ext>
                  </a:extLst>
                </a:gridCol>
              </a:tblGrid>
              <a:tr h="4534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spc="-1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A108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457310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COMFORT AND INFOTAINMENT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54642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algn="l" fontAlgn="b"/>
                      <a:endParaRPr lang="en-GB" sz="1000" b="1" spc="-10" dirty="0">
                        <a:solidFill>
                          <a:srgbClr val="231F2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781671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Armrest and lumbar adjustment for driver’s seat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70044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Cabin heating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229992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Crepe Black fabric upholstery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389942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Lower central cupholders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494917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Manual climate control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64889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Radio Display 5" Bluetooth + DAB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0310737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Remote Audio Controls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7345349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Speed limiter + cruise control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361804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Two-seater passenger seat bench with folding table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671262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algn="l" fontAlgn="b"/>
                      <a:endParaRPr lang="en-GB" sz="1000" b="1" spc="-10">
                        <a:solidFill>
                          <a:srgbClr val="231F2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28887"/>
                  </a:ext>
                </a:extLst>
              </a:tr>
              <a:tr h="4317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spc="-1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BODY AND MECHANICAL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3182561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"FIAT" grey radiator grille frame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237583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15" Standard steel wheels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534609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Black frame on headlamps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997861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Exterior power and defrosting mirrors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96142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Grained front bumper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799787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Panelled partition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182157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Steel spare wheel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104108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Twin Panelled Rear Doors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0790008"/>
                  </a:ext>
                </a:extLst>
              </a:tr>
              <a:tr h="141186">
                <a:tc>
                  <a:txBody>
                    <a:bodyPr/>
                    <a:lstStyle/>
                    <a:p>
                      <a:pPr algn="l" fontAlgn="b"/>
                      <a:endParaRPr lang="en-GB" sz="1000" b="1" spc="-10">
                        <a:solidFill>
                          <a:srgbClr val="231F2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420893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SAFETY AND SECURITY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27510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algn="l" fontAlgn="b"/>
                      <a:endParaRPr lang="en-GB" sz="1000" b="1" spc="-10" dirty="0">
                        <a:solidFill>
                          <a:srgbClr val="231F2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220600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“Dead locking” safety locks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055418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Double passenger airbag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1325950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Driver air bag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807221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ESC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58961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Front crash-box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82739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Hooks for locking goods in cargo area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062824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Pedestrian warning speaker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263945"/>
                  </a:ext>
                </a:extLst>
              </a:tr>
              <a:tr h="16610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spc="-10" dirty="0">
                          <a:solidFill>
                            <a:srgbClr val="231F20"/>
                          </a:solidFill>
                          <a:latin typeface="+mn-lt"/>
                          <a:ea typeface="+mn-ea"/>
                          <a:cs typeface="+mn-cs"/>
                        </a:rPr>
                        <a:t>Rear parking sensors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808160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AA8BEF7-1AF3-565F-A24B-67ECCEA08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6414"/>
              </p:ext>
            </p:extLst>
          </p:nvPr>
        </p:nvGraphicFramePr>
        <p:xfrm>
          <a:off x="4933507" y="1334394"/>
          <a:ext cx="9644374" cy="621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4641">
                  <a:extLst>
                    <a:ext uri="{9D8B030D-6E8A-4147-A177-3AD203B41FA5}">
                      <a16:colId xmlns:a16="http://schemas.microsoft.com/office/drawing/2014/main" val="2408660391"/>
                    </a:ext>
                  </a:extLst>
                </a:gridCol>
                <a:gridCol w="1198735">
                  <a:extLst>
                    <a:ext uri="{9D8B030D-6E8A-4147-A177-3AD203B41FA5}">
                      <a16:colId xmlns:a16="http://schemas.microsoft.com/office/drawing/2014/main" val="1080637376"/>
                    </a:ext>
                  </a:extLst>
                </a:gridCol>
                <a:gridCol w="3482364">
                  <a:extLst>
                    <a:ext uri="{9D8B030D-6E8A-4147-A177-3AD203B41FA5}">
                      <a16:colId xmlns:a16="http://schemas.microsoft.com/office/drawing/2014/main" val="2169507027"/>
                    </a:ext>
                  </a:extLst>
                </a:gridCol>
                <a:gridCol w="1297172">
                  <a:extLst>
                    <a:ext uri="{9D8B030D-6E8A-4147-A177-3AD203B41FA5}">
                      <a16:colId xmlns:a16="http://schemas.microsoft.com/office/drawing/2014/main" val="1321728934"/>
                    </a:ext>
                  </a:extLst>
                </a:gridCol>
                <a:gridCol w="988828">
                  <a:extLst>
                    <a:ext uri="{9D8B030D-6E8A-4147-A177-3AD203B41FA5}">
                      <a16:colId xmlns:a16="http://schemas.microsoft.com/office/drawing/2014/main" val="1277502985"/>
                    </a:ext>
                  </a:extLst>
                </a:gridCol>
                <a:gridCol w="1042634">
                  <a:extLst>
                    <a:ext uri="{9D8B030D-6E8A-4147-A177-3AD203B41FA5}">
                      <a16:colId xmlns:a16="http://schemas.microsoft.com/office/drawing/2014/main" val="2795093699"/>
                    </a:ext>
                  </a:extLst>
                </a:gridCol>
              </a:tblGrid>
              <a:tr h="447228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MODEL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83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MVS CODE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83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83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RETAIL PRICE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83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VAT @ 23%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83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RETAIL EX VAT PRICE</a:t>
                      </a:r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08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68773"/>
                  </a:ext>
                </a:extLst>
              </a:tr>
              <a:tr h="3308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DUCATO 290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79291957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Ducato 290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290.0L2.9.N13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30 L1H1 2.2 MULTIJET III 120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€33,500.00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€6,226.83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€27,273.17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224105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Ducato 290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290.5L2.9.N13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33 L2H1 2.2 MULTIJET III 120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€36,395.00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€6,768.18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€29,627.82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9328336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Ducato 290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290.5G2.9.N13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33 L2H2 2.2 MULTIJET III 120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€37,195.00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€6,917.77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€30,277.23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973887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Ducato 290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290.BG3.9.N13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L3H2 2.2 MULTIJET III 140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€39,995.00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€7,441.35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€32,553.65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646263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Ducato 290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290.BA4.9.N13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L3H3 2.2 MULTIJET III 140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€40,795.00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€7,590.94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€33,204.06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270270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306960"/>
                  </a:ext>
                </a:extLst>
              </a:tr>
              <a:tr h="24675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Paint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€650.00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€121.54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€528.46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6406551"/>
                  </a:ext>
                </a:extLst>
              </a:tr>
              <a:tr h="3308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DUCATO 295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Series  9</a:t>
                      </a:r>
                      <a:endParaRPr lang="en-GB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40830893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Ducato 295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295.BG3.9.N13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L3 H2 2.2 MULTIJET III 140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€40,945.00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€7,618.99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€33,326.01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2704218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Ducato 295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295.CG3.9.N13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L4 H2 2.2 MULTIJET III 140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€41,745.00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€7,768.58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€33,976.42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6632754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Ducato 295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295.CG5.9.N13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L4 H2 2.2 MULTIJET III 180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€43,345.00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€8,067.77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€35,277.23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6724075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Ducato 295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295.CA5.9.N13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L4 H3 2.2 MULTIJET III 180 HP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€44,145.00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€8,217.36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€35,927.64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162574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75140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Platform Single Cab 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295.CC5.9.N13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 L4 H1 2.2 180cv MT 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€40,995.00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€7,628.34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€33,366.66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6427964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Chassis Single Cab 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295.CC5.9.N13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L4 H1 2.2 180cv MT 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€40,995.00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€7,628.34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€33,366.66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3102128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Single Cab </a:t>
                      </a:r>
                      <a:r>
                        <a:rPr lang="en-GB" sz="1000" b="1" u="none" strike="noStrike" dirty="0" err="1">
                          <a:effectLst/>
                          <a:latin typeface="+mn-lt"/>
                        </a:rPr>
                        <a:t>Dropside</a:t>
                      </a:r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295.C75.9.N13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u="none" strike="noStrike" dirty="0">
                          <a:effectLst/>
                          <a:latin typeface="+mn-lt"/>
                        </a:rPr>
                        <a:t>35  L4 H1 2.2 180cv MT 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€44,795.00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€8,338.91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€36,456.09</a:t>
                      </a:r>
                      <a:endParaRPr lang="pt-BR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6794279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546346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Paint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€650.00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€121.54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€528.46</a:t>
                      </a:r>
                      <a:endParaRPr lang="en-GB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87543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Platform Cab </a:t>
                      </a:r>
                      <a:endParaRPr lang="en-GB" sz="1000" b="1" i="1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Included options over Standard van</a:t>
                      </a:r>
                      <a:endParaRPr lang="en-GB" sz="1000" b="1" i="1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Larger Mirrors for Bodybuilding Kit / Loose Rear Lights/ Multifunction Aerial / Exclude Rear Cab Bulkhead</a:t>
                      </a:r>
                    </a:p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19475902"/>
                  </a:ext>
                </a:extLst>
              </a:tr>
              <a:tr h="44722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Chassis  Cab </a:t>
                      </a:r>
                      <a:endParaRPr lang="en-GB" sz="1000" b="1" i="1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External Rear-View Mirrors For Body Size Kit 2.20 M / Multifunction Aerial / Rear Badging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4482627"/>
                  </a:ext>
                </a:extLst>
              </a:tr>
              <a:tr h="2330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 err="1">
                          <a:effectLst/>
                          <a:latin typeface="+mn-lt"/>
                        </a:rPr>
                        <a:t>Dropside</a:t>
                      </a:r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GB" sz="1000" b="1" i="1" u="none" strike="noStrike" dirty="0"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+mn-lt"/>
                        </a:rPr>
                        <a:t>Cyclist Protection / Ceiling Mounted Storage Shelf</a:t>
                      </a:r>
                      <a:endParaRPr lang="en-GB" sz="10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44332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83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F88306F-4ADA-0D8A-9DC5-543C4769DF50}"/>
              </a:ext>
            </a:extLst>
          </p:cNvPr>
          <p:cNvSpPr/>
          <p:nvPr/>
        </p:nvSpPr>
        <p:spPr>
          <a:xfrm>
            <a:off x="0" y="12"/>
            <a:ext cx="14757400" cy="10261588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7B8D9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5729F5-D379-B252-E8C1-D2C9440BF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1900" y="7446422"/>
            <a:ext cx="1783401" cy="1424059"/>
          </a:xfrm>
          <a:prstGeom prst="rect">
            <a:avLst/>
          </a:prstGeom>
        </p:spPr>
      </p:pic>
      <p:sp>
        <p:nvSpPr>
          <p:cNvPr id="4" name="object 3">
            <a:extLst>
              <a:ext uri="{FF2B5EF4-FFF2-40B4-BE49-F238E27FC236}">
                <a16:creationId xmlns:a16="http://schemas.microsoft.com/office/drawing/2014/main" id="{7DC28FB7-B5D7-9182-7BD9-F9D568F15558}"/>
              </a:ext>
            </a:extLst>
          </p:cNvPr>
          <p:cNvSpPr txBox="1"/>
          <p:nvPr/>
        </p:nvSpPr>
        <p:spPr>
          <a:xfrm>
            <a:off x="0" y="9811340"/>
            <a:ext cx="14757400" cy="424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11100"/>
              </a:lnSpc>
              <a:spcBef>
                <a:spcPts val="95"/>
              </a:spcBef>
            </a:pP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This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online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brochure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property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FCA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Italy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subsidiary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Stellantis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75">
                <a:solidFill>
                  <a:srgbClr val="FFFFFF"/>
                </a:solidFill>
                <a:latin typeface="Trebuchet MS"/>
                <a:cs typeface="Trebuchet MS"/>
              </a:rPr>
              <a:t>N.V..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FCA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Italy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makes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every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effort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ensure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that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information,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product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illustrations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specifications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displayed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this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online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brochure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accurate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up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date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reserves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right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make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changes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time</a:t>
            </a:r>
            <a:r>
              <a:rPr sz="600" spc="500">
                <a:solidFill>
                  <a:srgbClr val="FFFFFF"/>
                </a:solidFill>
                <a:latin typeface="Trebuchet MS"/>
                <a:cs typeface="Trebuchet MS"/>
              </a:rPr>
              <a:t> 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time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without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notice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25">
                <a:solidFill>
                  <a:srgbClr val="FFFFFF"/>
                </a:solidFill>
                <a:latin typeface="Trebuchet MS"/>
                <a:cs typeface="Trebuchet MS"/>
              </a:rPr>
              <a:t>prices,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specifications, colours, </a:t>
            </a:r>
            <a:r>
              <a:rPr sz="600" spc="-25">
                <a:solidFill>
                  <a:srgbClr val="FFFFFF"/>
                </a:solidFill>
                <a:latin typeface="Trebuchet MS"/>
                <a:cs typeface="Trebuchet MS"/>
              </a:rPr>
              <a:t>materials,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change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discontinue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models,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which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considered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necessary</a:t>
            </a:r>
            <a:r>
              <a:rPr sz="600" spc="-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purpose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600" spc="-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product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improvement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reasons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design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marketing.</a:t>
            </a:r>
            <a:r>
              <a:rPr sz="600" spc="-3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Trims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their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optionals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may</a:t>
            </a:r>
            <a:r>
              <a:rPr sz="600" spc="-2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vary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due</a:t>
            </a:r>
            <a:r>
              <a:rPr sz="600" spc="-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specific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market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 legal</a:t>
            </a:r>
            <a:endParaRPr sz="600">
              <a:latin typeface="Trebuchet MS"/>
              <a:cs typeface="Trebuchet MS"/>
            </a:endParaRPr>
          </a:p>
          <a:p>
            <a:pPr marL="38100">
              <a:lnSpc>
                <a:spcPts val="860"/>
              </a:lnSpc>
            </a:pP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requirements.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 Some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equipments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described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and/or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illustrated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this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online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brochure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optional.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images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are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purely 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indicative.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more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details/information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please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visit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Fiat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official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website.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Fiat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Professional</a:t>
            </a:r>
            <a:r>
              <a:rPr sz="1350" spc="-30" baseline="-12345">
                <a:solidFill>
                  <a:srgbClr val="FFFFFF"/>
                </a:solidFill>
                <a:latin typeface="Trebuchet MS"/>
                <a:cs typeface="Trebuchet MS"/>
              </a:rPr>
              <a:t>®</a:t>
            </a:r>
            <a:r>
              <a:rPr sz="1350" spc="-104" baseline="-1234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registered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trademark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FCA US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LLC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subsidiary</a:t>
            </a:r>
            <a:r>
              <a:rPr sz="600" spc="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of Stellantis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N.V..</a:t>
            </a:r>
            <a:endParaRPr sz="600">
              <a:latin typeface="Trebuchet MS"/>
              <a:cs typeface="Trebuchet MS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sz="600" spc="-20">
                <a:solidFill>
                  <a:srgbClr val="FFFFFF"/>
                </a:solidFill>
                <a:latin typeface="Trebuchet MS"/>
                <a:cs typeface="Trebuchet MS"/>
              </a:rPr>
              <a:t>Fiat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Professional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40">
                <a:solidFill>
                  <a:srgbClr val="FFFFFF"/>
                </a:solidFill>
                <a:latin typeface="Trebuchet MS"/>
                <a:cs typeface="Trebuchet MS"/>
              </a:rPr>
              <a:t>04.3.4213.08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600" spc="1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sz="600" spc="1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600" spc="-10">
                <a:solidFill>
                  <a:srgbClr val="FFFFFF"/>
                </a:solidFill>
                <a:latin typeface="Trebuchet MS"/>
                <a:cs typeface="Trebuchet MS"/>
              </a:rPr>
              <a:t>04/2022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5" name="object 15">
            <a:extLst>
              <a:ext uri="{FF2B5EF4-FFF2-40B4-BE49-F238E27FC236}">
                <a16:creationId xmlns:a16="http://schemas.microsoft.com/office/drawing/2014/main" id="{2FAB30A3-944B-13A6-E2DD-B665EB8CB0BE}"/>
              </a:ext>
            </a:extLst>
          </p:cNvPr>
          <p:cNvSpPr txBox="1"/>
          <p:nvPr/>
        </p:nvSpPr>
        <p:spPr>
          <a:xfrm>
            <a:off x="6466840" y="8970422"/>
            <a:ext cx="1597660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>
                <a:solidFill>
                  <a:srgbClr val="FFFFFF"/>
                </a:solidFill>
                <a:latin typeface="Trebuchet MS"/>
                <a:cs typeface="Trebuchet MS"/>
              </a:rPr>
              <a:t>www.fiatprofessional.</a:t>
            </a:r>
            <a:r>
              <a:rPr lang="en-GB" sz="1100" spc="-30" err="1">
                <a:solidFill>
                  <a:srgbClr val="FFFFFF"/>
                </a:solidFill>
                <a:latin typeface="Trebuchet MS"/>
                <a:cs typeface="Trebuchet MS"/>
              </a:rPr>
              <a:t>ie</a:t>
            </a:r>
            <a:r>
              <a:rPr lang="en-GB" sz="1100" spc="-3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endParaRPr sz="110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5677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82496BC5ED49B3D831D5D663156A" ma:contentTypeVersion="18" ma:contentTypeDescription="Create a new document." ma:contentTypeScope="" ma:versionID="7cca4c8103899e497df02514ec106a3f">
  <xsd:schema xmlns:xsd="http://www.w3.org/2001/XMLSchema" xmlns:xs="http://www.w3.org/2001/XMLSchema" xmlns:p="http://schemas.microsoft.com/office/2006/metadata/properties" xmlns:ns2="6447a138-806a-4e4e-b4ba-e3109715bf98" xmlns:ns3="9278139c-d7d8-41ad-b438-8ded9a36f241" targetNamespace="http://schemas.microsoft.com/office/2006/metadata/properties" ma:root="true" ma:fieldsID="0793f8b442105298ec6b57c7911ab508" ns2:_="" ns3:_="">
    <xsd:import namespace="6447a138-806a-4e4e-b4ba-e3109715bf98"/>
    <xsd:import namespace="9278139c-d7d8-41ad-b438-8ded9a36f2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47a138-806a-4e4e-b4ba-e3109715bf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8c24c14-6d38-4fcf-88fd-450195e806f2}" ma:internalName="TaxCatchAll" ma:showField="CatchAllData" ma:web="6447a138-806a-4e4e-b4ba-e3109715bf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8139c-d7d8-41ad-b438-8ded9a36f2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09d33470-5a02-4622-bafb-62cc7d0602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A80A49-55CD-4FC2-8FF0-53A69BE027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8D5E91-BE2C-476B-9727-9805E635D3A0}">
  <ds:schemaRefs>
    <ds:schemaRef ds:uri="6447a138-806a-4e4e-b4ba-e3109715bf98"/>
    <ds:schemaRef ds:uri="9278139c-d7d8-41ad-b438-8ded9a36f24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620</Words>
  <Application>Microsoft Office PowerPoint</Application>
  <PresentationFormat>Custom</PresentationFormat>
  <Paragraphs>144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 Theme</vt:lpstr>
      <vt:lpstr>PowerPoint Presentation</vt:lpstr>
      <vt:lpstr>DUCATO PRICE LIST 1st November 2023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Gibbs</dc:creator>
  <cp:lastModifiedBy>Nicole Gibbs</cp:lastModifiedBy>
  <cp:revision>3</cp:revision>
  <cp:lastPrinted>2023-11-06T10:29:27Z</cp:lastPrinted>
  <dcterms:created xsi:type="dcterms:W3CDTF">2023-11-03T12:12:35Z</dcterms:created>
  <dcterms:modified xsi:type="dcterms:W3CDTF">2023-11-06T21:57:01Z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2023-07-05T00:00:00Z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2023-11-03T00:00:00Z</vt:filetime>
  </property>
  <property fmtid="{D5CDD505-2E9C-101B-9397-08002B2CF9AE}" pid="5" name="Producer">
    <vt:lpwstr>Adobe PDF Library 17.0</vt:lpwstr>
  </property>
</Properties>
</file>